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2" r:id="rId2"/>
    <p:sldId id="259" r:id="rId3"/>
    <p:sldId id="263" r:id="rId4"/>
    <p:sldId id="260" r:id="rId5"/>
    <p:sldId id="264" r:id="rId6"/>
    <p:sldId id="265" r:id="rId7"/>
    <p:sldId id="267" r:id="rId8"/>
    <p:sldId id="261" r:id="rId9"/>
    <p:sldId id="268" r:id="rId10"/>
    <p:sldId id="266" r:id="rId11"/>
    <p:sldId id="269" r:id="rId12"/>
    <p:sldId id="270" r:id="rId13"/>
    <p:sldId id="271" r:id="rId14"/>
    <p:sldId id="258" r:id="rId15"/>
    <p:sldId id="274" r:id="rId16"/>
    <p:sldId id="256" r:id="rId17"/>
    <p:sldId id="275" r:id="rId18"/>
    <p:sldId id="279" r:id="rId19"/>
    <p:sldId id="278" r:id="rId20"/>
    <p:sldId id="276" r:id="rId21"/>
    <p:sldId id="277" r:id="rId22"/>
    <p:sldId id="281" r:id="rId23"/>
    <p:sldId id="282" r:id="rId24"/>
    <p:sldId id="280" r:id="rId25"/>
    <p:sldId id="283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2F5A8-6272-4517-93D5-92FFACE419CA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4AB95-690B-40D8-AAFF-11B2045C4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5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AB95-690B-40D8-AAFF-11B2045C4F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7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2B7C252-85D3-4B7B-9B27-FB2095EBA2EC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74ABD6-4685-4976-A2FE-D84114D87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7C252-85D3-4B7B-9B27-FB2095EBA2EC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ABD6-4685-4976-A2FE-D84114D87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2B7C252-85D3-4B7B-9B27-FB2095EBA2EC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74ABD6-4685-4976-A2FE-D84114D87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7C252-85D3-4B7B-9B27-FB2095EBA2EC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ABD6-4685-4976-A2FE-D84114D87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B7C252-85D3-4B7B-9B27-FB2095EBA2EC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A74ABD6-4685-4976-A2FE-D84114D87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7C252-85D3-4B7B-9B27-FB2095EBA2EC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ABD6-4685-4976-A2FE-D84114D87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7C252-85D3-4B7B-9B27-FB2095EBA2EC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ABD6-4685-4976-A2FE-D84114D87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7C252-85D3-4B7B-9B27-FB2095EBA2EC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ABD6-4685-4976-A2FE-D84114D87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B7C252-85D3-4B7B-9B27-FB2095EBA2EC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ABD6-4685-4976-A2FE-D84114D87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7C252-85D3-4B7B-9B27-FB2095EBA2EC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ABD6-4685-4976-A2FE-D84114D87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7C252-85D3-4B7B-9B27-FB2095EBA2EC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ABD6-4685-4976-A2FE-D84114D87E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2B7C252-85D3-4B7B-9B27-FB2095EBA2EC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A74ABD6-4685-4976-A2FE-D84114D87E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Why Wait? </a:t>
            </a:r>
            <a:br>
              <a:rPr lang="en-US" dirty="0" smtClean="0"/>
            </a:br>
            <a:r>
              <a:rPr lang="en-US" dirty="0" smtClean="0"/>
              <a:t>Teaching Research Skills to</a:t>
            </a:r>
            <a:br>
              <a:rPr lang="en-US" dirty="0" smtClean="0"/>
            </a:br>
            <a:r>
              <a:rPr lang="en-US" dirty="0" smtClean="0"/>
              <a:t>Younger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648200"/>
            <a:ext cx="7162800" cy="914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An Action Research Project</a:t>
            </a:r>
          </a:p>
          <a:p>
            <a:pPr marL="0" indent="0" algn="ctr">
              <a:buNone/>
            </a:pPr>
            <a:r>
              <a:rPr lang="en-US" dirty="0"/>
              <a:t>f</a:t>
            </a:r>
            <a:r>
              <a:rPr lang="en-US" dirty="0" smtClean="0"/>
              <a:t>or Roland Park Country School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8200"/>
            <a:ext cx="800100" cy="9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does the Literature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There are two popular inquiry-based approaches that work very well with younger students: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6600" dirty="0" smtClean="0"/>
              <a:t>I-search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 smtClean="0"/>
              <a:t>Big6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4648200"/>
            <a:ext cx="929691" cy="1446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648200"/>
            <a:ext cx="929691" cy="144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239000" cy="5693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Students are well-suited for conducting basic research at an early age: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High energy level</a:t>
            </a:r>
          </a:p>
          <a:p>
            <a:r>
              <a:rPr lang="en-US" sz="3200" dirty="0" smtClean="0"/>
              <a:t>Enthusiasm</a:t>
            </a:r>
          </a:p>
          <a:p>
            <a:r>
              <a:rPr lang="en-US" sz="3200" dirty="0" smtClean="0"/>
              <a:t>Naturally curious</a:t>
            </a:r>
          </a:p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04755"/>
            <a:ext cx="4318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7239000" cy="15147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There are specific values and benefits for young learners who become beginning researchers.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3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 OVERVIEW </a:t>
            </a:r>
            <a:br>
              <a:rPr lang="en-US" dirty="0" smtClean="0"/>
            </a:br>
            <a:r>
              <a:rPr lang="en-US" dirty="0" smtClean="0"/>
              <a:t>OF WHAT THE LITERATURE SAYS </a:t>
            </a:r>
            <a:br>
              <a:rPr lang="en-US" dirty="0" smtClean="0"/>
            </a:br>
            <a:r>
              <a:rPr lang="en-US" dirty="0" smtClean="0"/>
              <a:t>IN WEB FORMAT…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33450"/>
            <a:ext cx="330200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33450"/>
            <a:ext cx="3302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4114800" y="2750840"/>
            <a:ext cx="21336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RESEARCH SKILLS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for 1</a:t>
            </a:r>
            <a:r>
              <a:rPr lang="en-US" sz="2400" b="1" baseline="30000" dirty="0">
                <a:solidFill>
                  <a:schemeClr val="accent2">
                    <a:lumMod val="50000"/>
                  </a:schemeClr>
                </a:solidFill>
              </a:rPr>
              <a:t>st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and 2</a:t>
            </a:r>
            <a:r>
              <a:rPr lang="en-US" sz="2400" b="1" baseline="30000" dirty="0">
                <a:solidFill>
                  <a:schemeClr val="accent2">
                    <a:lumMod val="50000"/>
                  </a:schemeClr>
                </a:solidFill>
              </a:rPr>
              <a:t>nd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GRADERS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2209800" y="2175597"/>
            <a:ext cx="1295400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dirty="0"/>
              <a:t>Big 6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6781800" y="2289175"/>
            <a:ext cx="1295400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 dirty="0"/>
              <a:t>I-search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3657600" y="4648200"/>
            <a:ext cx="12954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 dirty="0" smtClean="0"/>
              <a:t>Values </a:t>
            </a:r>
            <a:r>
              <a:rPr lang="en-US" sz="2000" b="1" dirty="0"/>
              <a:t>and </a:t>
            </a:r>
            <a:r>
              <a:rPr lang="en-US" sz="2000" b="1" dirty="0" smtClean="0"/>
              <a:t>benefits</a:t>
            </a:r>
            <a:endParaRPr lang="en-US" sz="2000" b="1" dirty="0"/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5611091" y="1271877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Ownership &amp; empowerment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6838950" y="2286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Intrinsic process</a:t>
            </a:r>
          </a:p>
        </p:txBody>
      </p:sp>
      <p:sp>
        <p:nvSpPr>
          <p:cNvPr id="2057" name="TextBox 11"/>
          <p:cNvSpPr txBox="1">
            <a:spLocks noChangeArrowheads="1"/>
          </p:cNvSpPr>
          <p:nvPr/>
        </p:nvSpPr>
        <p:spPr bwMode="auto">
          <a:xfrm>
            <a:off x="7853363" y="123348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chemeClr val="accent4">
                    <a:lumMod val="50000"/>
                  </a:schemeClr>
                </a:solidFill>
              </a:rPr>
              <a:t>4 questions appropriate for all levels</a:t>
            </a:r>
          </a:p>
        </p:txBody>
      </p:sp>
      <p:sp>
        <p:nvSpPr>
          <p:cNvPr id="2058" name="TextBox 12"/>
          <p:cNvSpPr txBox="1">
            <a:spLocks noChangeArrowheads="1"/>
          </p:cNvSpPr>
          <p:nvPr/>
        </p:nvSpPr>
        <p:spPr bwMode="auto">
          <a:xfrm>
            <a:off x="7764463" y="340042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Reflective journaling</a:t>
            </a:r>
          </a:p>
        </p:txBody>
      </p: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6557963" y="4572000"/>
            <a:ext cx="1295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Choose topic of interest</a:t>
            </a:r>
          </a:p>
        </p:txBody>
      </p:sp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2362200" y="290482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Generic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61" name="TextBox 15"/>
          <p:cNvSpPr txBox="1">
            <a:spLocks noChangeArrowheads="1"/>
          </p:cNvSpPr>
          <p:nvPr/>
        </p:nvSpPr>
        <p:spPr bwMode="auto">
          <a:xfrm>
            <a:off x="3276600" y="1271877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Suited to collaboration</a:t>
            </a:r>
          </a:p>
        </p:txBody>
      </p:sp>
      <p:sp>
        <p:nvSpPr>
          <p:cNvPr id="2062" name="TextBox 16"/>
          <p:cNvSpPr txBox="1">
            <a:spLocks noChangeArrowheads="1"/>
          </p:cNvSpPr>
          <p:nvPr/>
        </p:nvSpPr>
        <p:spPr bwMode="auto">
          <a:xfrm>
            <a:off x="1219200" y="12938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Outcomes can vary</a:t>
            </a:r>
          </a:p>
        </p:txBody>
      </p:sp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152400" y="214788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Emphasis on information problem solving</a:t>
            </a:r>
          </a:p>
        </p:txBody>
      </p:sp>
      <p:sp>
        <p:nvSpPr>
          <p:cNvPr id="2064" name="TextBox 18"/>
          <p:cNvSpPr txBox="1">
            <a:spLocks noChangeArrowheads="1"/>
          </p:cNvSpPr>
          <p:nvPr/>
        </p:nvSpPr>
        <p:spPr bwMode="auto">
          <a:xfrm>
            <a:off x="845127" y="3400423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Flexible and adaptable</a:t>
            </a:r>
          </a:p>
        </p:txBody>
      </p:sp>
      <p:sp>
        <p:nvSpPr>
          <p:cNvPr id="2065" name="TextBox 19"/>
          <p:cNvSpPr txBox="1">
            <a:spLocks noChangeArrowheads="1"/>
          </p:cNvSpPr>
          <p:nvPr/>
        </p:nvSpPr>
        <p:spPr bwMode="auto">
          <a:xfrm>
            <a:off x="1447800" y="4786313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Active process</a:t>
            </a:r>
          </a:p>
        </p:txBody>
      </p:sp>
      <p:sp>
        <p:nvSpPr>
          <p:cNvPr id="2066" name="TextBox 20"/>
          <p:cNvSpPr txBox="1">
            <a:spLocks noChangeArrowheads="1"/>
          </p:cNvSpPr>
          <p:nvPr/>
        </p:nvSpPr>
        <p:spPr bwMode="auto">
          <a:xfrm>
            <a:off x="3467100" y="60960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Self-directed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and satisfying</a:t>
            </a:r>
          </a:p>
        </p:txBody>
      </p:sp>
      <p:sp>
        <p:nvSpPr>
          <p:cNvPr id="2067" name="TextBox 21"/>
          <p:cNvSpPr txBox="1">
            <a:spLocks noChangeArrowheads="1"/>
          </p:cNvSpPr>
          <p:nvPr/>
        </p:nvSpPr>
        <p:spPr bwMode="auto">
          <a:xfrm>
            <a:off x="5786727" y="6137851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Meaningful connections</a:t>
            </a:r>
          </a:p>
        </p:txBody>
      </p:sp>
      <p:sp>
        <p:nvSpPr>
          <p:cNvPr id="2068" name="TextBox 22"/>
          <p:cNvSpPr txBox="1">
            <a:spLocks noChangeArrowheads="1"/>
          </p:cNvSpPr>
          <p:nvPr/>
        </p:nvSpPr>
        <p:spPr bwMode="auto">
          <a:xfrm>
            <a:off x="7522586" y="5988605"/>
            <a:ext cx="1295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Early learners sustain interest</a:t>
            </a:r>
          </a:p>
        </p:txBody>
      </p:sp>
      <p:sp>
        <p:nvSpPr>
          <p:cNvPr id="2069" name="TextBox 23"/>
          <p:cNvSpPr txBox="1">
            <a:spLocks noChangeArrowheads="1"/>
          </p:cNvSpPr>
          <p:nvPr/>
        </p:nvSpPr>
        <p:spPr bwMode="auto">
          <a:xfrm>
            <a:off x="914400" y="5882052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Proven to work</a:t>
            </a:r>
          </a:p>
        </p:txBody>
      </p:sp>
    </p:spTree>
    <p:extLst>
      <p:ext uri="{BB962C8B-B14F-4D97-AF65-F5344CB8AC3E}">
        <p14:creationId xmlns:p14="http://schemas.microsoft.com/office/powerpoint/2010/main" val="402210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/>
      <p:bldP spid="2056" grpId="0"/>
      <p:bldP spid="2057" grpId="0"/>
      <p:bldP spid="2058" grpId="0"/>
      <p:bldP spid="2059" grpId="0"/>
      <p:bldP spid="2060" grpId="0"/>
      <p:bldP spid="2061" grpId="0"/>
      <p:bldP spid="2062" grpId="0"/>
      <p:bldP spid="2063" grpId="0"/>
      <p:bldP spid="2064" grpId="0"/>
      <p:bldP spid="2065" grpId="0"/>
      <p:bldP spid="2066" grpId="0"/>
      <p:bldP spid="2067" grpId="0"/>
      <p:bldP spid="2068" grpId="0"/>
      <p:bldP spid="20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7239000" cy="1143000"/>
          </a:xfrm>
        </p:spPr>
        <p:txBody>
          <a:bodyPr/>
          <a:lstStyle/>
          <a:p>
            <a:r>
              <a:rPr lang="en-US" dirty="0" smtClean="0"/>
              <a:t>The RESEARCH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56" y="5486400"/>
            <a:ext cx="7239000" cy="6765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Data Will Be Collected</a:t>
            </a:r>
            <a:endParaRPr lang="en-US" dirty="0"/>
          </a:p>
        </p:txBody>
      </p:sp>
      <p:pic>
        <p:nvPicPr>
          <p:cNvPr id="2050" name="Picture 2" descr="\\redhot\edwardsb$\My Pictures\LS Library\CANDIDS 9-07\LS READERS Fall 2007\READERS10-07 (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3455"/>
            <a:ext cx="4119713" cy="32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1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52761"/>
              </p:ext>
            </p:extLst>
          </p:nvPr>
        </p:nvGraphicFramePr>
        <p:xfrm>
          <a:off x="914402" y="1905001"/>
          <a:ext cx="731520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2751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Research Question(s)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Data Source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Data Source 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Data Source 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493849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1. What </a:t>
                      </a:r>
                      <a:r>
                        <a:rPr lang="en-US" sz="1200" dirty="0">
                          <a:effectLst/>
                        </a:rPr>
                        <a:t>research skills do the first and second grade teachers want the librarian to teach?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Interview of first and second grade  teachers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Analysis of teachers’ curriculum maps and lesson plans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Analysis of AASL Standards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228028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2.  What </a:t>
                      </a:r>
                      <a:r>
                        <a:rPr lang="en-US" sz="1200" dirty="0">
                          <a:effectLst/>
                        </a:rPr>
                        <a:t>are librarians in other private schools in Maryland teaching their first and second graders with regard to inquiry-based research?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Survey of librarians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Analysis of librarians’ lesson plans and  observations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Analysis of AASL Standards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0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605135"/>
            <a:ext cx="6735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5"/>
                </a:solidFill>
              </a:rPr>
              <a:t>Data Research Matrix</a:t>
            </a:r>
            <a:endParaRPr lang="en-US" sz="5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70104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WHO Will Be involved?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and Second Grade Teachers at RPCS</a:t>
            </a:r>
          </a:p>
          <a:p>
            <a:pPr lvl="4"/>
            <a:r>
              <a:rPr lang="en-US" dirty="0"/>
              <a:t>Interview</a:t>
            </a:r>
          </a:p>
          <a:p>
            <a:pPr lvl="4"/>
            <a:r>
              <a:rPr lang="en-US" dirty="0"/>
              <a:t>Data Collection from Curriculum Maps and Lesson </a:t>
            </a:r>
            <a:r>
              <a:rPr lang="en-US" dirty="0" smtClean="0"/>
              <a:t>Plans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145" y="5486400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Liz Meredith</a:t>
            </a:r>
          </a:p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6148" name="Picture 4" descr="https://applications.rpcs.org/Directory/images/facstfPhotos/Meredith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3276600"/>
            <a:ext cx="16383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pplications.rpcs.org/Directory/images/facstfPhotos/Saffe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16383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510" y="5486400"/>
            <a:ext cx="1638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Lindsay Saffer</a:t>
            </a:r>
          </a:p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6152" name="Picture 8" descr="https://applications.rpcs.org/Directory/images/facstfPhotos/Fox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16383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03320" y="5514109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Courtney Fox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6154" name="Picture 10" descr="https://applications.rpcs.org/Directory/images/facstfPhotos/Greene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62745"/>
            <a:ext cx="16383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600" y="5518619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Jenny Greene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96" y="1981200"/>
            <a:ext cx="7239000" cy="2505384"/>
          </a:xfrm>
        </p:spPr>
        <p:txBody>
          <a:bodyPr/>
          <a:lstStyle/>
          <a:p>
            <a:r>
              <a:rPr lang="en-US" dirty="0" smtClean="0"/>
              <a:t>Librarians </a:t>
            </a:r>
            <a:r>
              <a:rPr lang="en-US" dirty="0"/>
              <a:t>from AIMS (Association of Independent Maryland Schools</a:t>
            </a:r>
            <a:r>
              <a:rPr lang="en-US" dirty="0" smtClean="0"/>
              <a:t>), Grades K-5</a:t>
            </a:r>
            <a:endParaRPr lang="en-US" dirty="0"/>
          </a:p>
          <a:p>
            <a:pPr lvl="4"/>
            <a:r>
              <a:rPr lang="en-US" dirty="0"/>
              <a:t>Survey</a:t>
            </a:r>
          </a:p>
          <a:p>
            <a:pPr lvl="4"/>
            <a:r>
              <a:rPr lang="en-US" dirty="0"/>
              <a:t>Data Collection from Lesson Plans and Observations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71946"/>
            <a:ext cx="1864994" cy="847726"/>
          </a:xfrm>
          <a:prstGeom prst="rect">
            <a:avLst/>
          </a:prstGeom>
        </p:spPr>
      </p:pic>
      <p:pic>
        <p:nvPicPr>
          <p:cNvPr id="4098" name="Picture 2" descr="C:\Users\edwardsb\AppData\Local\Microsoft\Windows\Temporary Internet Files\Content.IE5\T2L1QSGB\MC9002330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9" y="3962400"/>
            <a:ext cx="2424820" cy="246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84595" y="4267200"/>
            <a:ext cx="3690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statewide association </a:t>
            </a:r>
            <a:endParaRPr lang="en-US" sz="2400" dirty="0" smtClean="0"/>
          </a:p>
          <a:p>
            <a:pPr algn="ctr"/>
            <a:r>
              <a:rPr lang="en-US" sz="2400" dirty="0" smtClean="0"/>
              <a:t>of </a:t>
            </a:r>
            <a:r>
              <a:rPr lang="en-US" sz="2400" dirty="0"/>
              <a:t>over 100 private, </a:t>
            </a:r>
            <a:endParaRPr lang="en-US" sz="2400" dirty="0" smtClean="0"/>
          </a:p>
          <a:p>
            <a:pPr algn="ctr"/>
            <a:r>
              <a:rPr lang="en-US" sz="2400" dirty="0" smtClean="0"/>
              <a:t>independent and </a:t>
            </a:r>
            <a:r>
              <a:rPr lang="en-US" sz="2400" dirty="0"/>
              <a:t>college </a:t>
            </a:r>
            <a:endParaRPr lang="en-US" sz="2400" dirty="0" smtClean="0"/>
          </a:p>
          <a:p>
            <a:pPr algn="ctr"/>
            <a:r>
              <a:rPr lang="en-US" sz="2400" dirty="0" smtClean="0"/>
              <a:t>preparatory </a:t>
            </a:r>
            <a:r>
              <a:rPr lang="en-US" sz="2400" dirty="0"/>
              <a:t>schools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44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5410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Overseeing the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RPCS Lower School Librarian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Beverly Edwards   </a:t>
            </a:r>
          </a:p>
          <a:p>
            <a:pPr marL="0" indent="0">
              <a:buNone/>
            </a:pPr>
            <a:endParaRPr lang="en-US" dirty="0" smtClean="0"/>
          </a:p>
          <a:p>
            <a:pPr lvl="4"/>
            <a:r>
              <a:rPr lang="en-US" dirty="0" smtClean="0"/>
              <a:t>Conduct Interviews</a:t>
            </a:r>
          </a:p>
          <a:p>
            <a:pPr lvl="4"/>
            <a:r>
              <a:rPr lang="en-US" dirty="0" smtClean="0"/>
              <a:t>Distribute and Collect Surveys</a:t>
            </a:r>
          </a:p>
          <a:p>
            <a:pPr lvl="4"/>
            <a:r>
              <a:rPr lang="en-US" dirty="0" smtClean="0"/>
              <a:t>Collect Data from Curriculum Maps and Lesson Plans</a:t>
            </a:r>
          </a:p>
          <a:p>
            <a:pPr lvl="4"/>
            <a:r>
              <a:rPr lang="en-US" dirty="0" smtClean="0"/>
              <a:t>Collect Data from AASL Standards</a:t>
            </a:r>
          </a:p>
          <a:p>
            <a:pPr lvl="4"/>
            <a:r>
              <a:rPr lang="en-US" dirty="0" smtClean="0"/>
              <a:t>Analyze Data</a:t>
            </a:r>
          </a:p>
          <a:p>
            <a:pPr lvl="4"/>
            <a:r>
              <a:rPr lang="en-US" dirty="0" smtClean="0"/>
              <a:t>Disseminate Findings</a:t>
            </a:r>
          </a:p>
          <a:p>
            <a:pPr lvl="4"/>
            <a:r>
              <a:rPr lang="en-US" dirty="0" smtClean="0"/>
              <a:t>Make Recommendations</a:t>
            </a:r>
          </a:p>
          <a:p>
            <a:pPr lvl="4"/>
            <a:r>
              <a:rPr lang="en-US" dirty="0" smtClean="0"/>
              <a:t>Initiate Implementation of Plan</a:t>
            </a:r>
            <a:endParaRPr lang="en-US" dirty="0"/>
          </a:p>
        </p:txBody>
      </p:sp>
      <p:pic>
        <p:nvPicPr>
          <p:cNvPr id="7170" name="Picture 2" descr="https://applications.rpcs.org/Directory/images/facstfPhotos/Edwards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16383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“Research is formalized curiosity.  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It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is poking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and prying with a purpose.”</a:t>
            </a:r>
          </a:p>
          <a:p>
            <a:pPr marL="0" indent="0" algn="ctr">
              <a:buNone/>
            </a:pP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~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Zora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Neale Hurston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72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777240"/>
          </a:xfrm>
        </p:spPr>
        <p:txBody>
          <a:bodyPr/>
          <a:lstStyle/>
          <a:p>
            <a:pPr algn="ctr"/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Interviews of Teachers – June, 2011</a:t>
            </a:r>
          </a:p>
          <a:p>
            <a:r>
              <a:rPr lang="en-US" dirty="0" smtClean="0"/>
              <a:t>Surveys of Librarians </a:t>
            </a:r>
            <a:r>
              <a:rPr lang="en-US" smtClean="0"/>
              <a:t>– June, </a:t>
            </a:r>
            <a:r>
              <a:rPr lang="en-US" dirty="0" smtClean="0"/>
              <a:t>2011 with request for returns no later than 2 weeks after distribution</a:t>
            </a:r>
          </a:p>
          <a:p>
            <a:r>
              <a:rPr lang="en-US" dirty="0" smtClean="0"/>
              <a:t>Analysis of Curriculum Maps and Lesson Plans – Summer, 2011</a:t>
            </a:r>
          </a:p>
          <a:p>
            <a:r>
              <a:rPr lang="en-US" dirty="0" smtClean="0"/>
              <a:t>Analysis of AASL Standards – Summer, 2011</a:t>
            </a:r>
          </a:p>
          <a:p>
            <a:r>
              <a:rPr lang="en-US" dirty="0" smtClean="0"/>
              <a:t>Dissemination of Findings – September, 2011</a:t>
            </a:r>
          </a:p>
          <a:p>
            <a:r>
              <a:rPr lang="en-US" dirty="0" smtClean="0"/>
              <a:t>Implementation of Recommendations – 2011-2012 School Year</a:t>
            </a:r>
          </a:p>
          <a:p>
            <a:endParaRPr lang="en-US" dirty="0"/>
          </a:p>
        </p:txBody>
      </p:sp>
      <p:pic>
        <p:nvPicPr>
          <p:cNvPr id="3074" name="Picture 2" descr="C:\Users\edwardsb\AppData\Local\Microsoft\Windows\Temporary Internet Files\Content.IE5\0F0JT2TZ\MP90040251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132144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6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777240"/>
          </a:xfrm>
        </p:spPr>
        <p:txBody>
          <a:bodyPr/>
          <a:lstStyle/>
          <a:p>
            <a:pPr algn="ctr"/>
            <a:r>
              <a:rPr lang="en-US" dirty="0" smtClean="0"/>
              <a:t>The Tools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1.  Interview with First and Second </a:t>
            </a:r>
            <a:r>
              <a:rPr lang="en-US" dirty="0"/>
              <a:t>G</a:t>
            </a:r>
            <a:r>
              <a:rPr lang="en-US" dirty="0" smtClean="0"/>
              <a:t>rade </a:t>
            </a:r>
            <a:r>
              <a:rPr lang="en-US" dirty="0"/>
              <a:t>T</a:t>
            </a:r>
            <a:r>
              <a:rPr lang="en-US" dirty="0" smtClean="0"/>
              <a:t>eachers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Sample Question:</a:t>
            </a:r>
          </a:p>
          <a:p>
            <a:pPr mar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Out of all of the subjects you teach, which one(s) interest you as a potential area for students to conduct research?  Are there any particular units that would lend themselves well to this?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003"/>
            <a:ext cx="7239000" cy="48463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dirty="0" smtClean="0"/>
              <a:t>2.  Survey of AIMS Librarians</a:t>
            </a:r>
            <a:endParaRPr lang="en-US" dirty="0" smtClean="0"/>
          </a:p>
          <a:p>
            <a:pPr marL="0" indent="0">
              <a:buNone/>
            </a:pPr>
            <a:endParaRPr lang="en-US" sz="1300" dirty="0" smtClean="0"/>
          </a:p>
          <a:p>
            <a:pPr marL="0" indent="0" algn="ctr">
              <a:buNone/>
            </a:pPr>
            <a:r>
              <a:rPr lang="en-US" b="1" smtClean="0">
                <a:solidFill>
                  <a:schemeClr val="accent5">
                    <a:lumMod val="50000"/>
                  </a:schemeClr>
                </a:solidFill>
              </a:rPr>
              <a:t>Sample Questions: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lvl="0"/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Have you ever used I-search with students in first or second grade? 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</a:rPr>
              <a:t>     If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yes, list any lesson(s) and/or project(s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</a:rPr>
              <a:t>):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</a:rPr>
              <a:t>Have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you ever used any aspect of Big6 with students in first or second grade? 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</a:rPr>
              <a:t>     If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yes, list any lesson(s) and/or project(s):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endParaRPr lang="en-US" dirty="0"/>
          </a:p>
        </p:txBody>
      </p:sp>
      <p:pic>
        <p:nvPicPr>
          <p:cNvPr id="8197" name="Picture 5" descr="C:\Users\edwardsb\AppData\Local\Microsoft\Windows\Temporary Internet Files\Content.IE5\T2L1QSGB\MC9004118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1947"/>
            <a:ext cx="768821" cy="116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dwardsb\AppData\Local\Microsoft\Windows\Temporary Internet Files\Content.IE5\N7UD3G47\MC9001999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2729"/>
            <a:ext cx="964997" cy="95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edwardsb\AppData\Local\Microsoft\Windows\Temporary Internet Files\Content.IE5\T2L1QSGB\MC9003595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69" y="5374367"/>
            <a:ext cx="912585" cy="102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4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22" y="1981200"/>
            <a:ext cx="72390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3.  Analysis of Curriculum Maps and Lesson Plans of First and Second Grade Teachers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4.  Analysis of Librarians’ Lesson Plans</a:t>
            </a:r>
            <a:endParaRPr lang="en-US" dirty="0"/>
          </a:p>
        </p:txBody>
      </p:sp>
      <p:pic>
        <p:nvPicPr>
          <p:cNvPr id="9219" name="Picture 3" descr="C:\Users\edwardsb\AppData\Local\Microsoft\Windows\Temporary Internet Files\Content.IE5\0F0JT2TZ\MC90004001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1501445" cy="13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edwardsb\AppData\Local\Microsoft\Windows\Temporary Internet Files\Content.IE5\N7UD3G47\MC9000885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4503115"/>
            <a:ext cx="1295705" cy="178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edwardsb\AppData\Local\Microsoft\Windows\Temporary Internet Files\Content.IE5\QOR5DJ81\MC90008858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1502359" cy="178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63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94434"/>
            <a:ext cx="2617093" cy="327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5334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5"/>
            </a:pPr>
            <a:r>
              <a:rPr lang="en-US" sz="2800" dirty="0" smtClean="0"/>
              <a:t>Analysis of </a:t>
            </a:r>
            <a:r>
              <a:rPr lang="en-US" sz="2800" dirty="0"/>
              <a:t>Standards for Learning </a:t>
            </a:r>
          </a:p>
          <a:p>
            <a:pPr algn="ctr"/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" y="5329489"/>
            <a:ext cx="69738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AASL (American Association of School Librarians)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0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701040"/>
          </a:xfrm>
        </p:spPr>
        <p:txBody>
          <a:bodyPr/>
          <a:lstStyle/>
          <a:p>
            <a:pPr algn="ctr"/>
            <a:r>
              <a:rPr lang="en-US" dirty="0" smtClean="0"/>
              <a:t>DISSEMINATION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Individual Meeting with Lower School Head</a:t>
            </a:r>
          </a:p>
          <a:p>
            <a:pPr lvl="3"/>
            <a:r>
              <a:rPr lang="en-US" dirty="0" smtClean="0"/>
              <a:t>Verbal and Printed </a:t>
            </a:r>
            <a:r>
              <a:rPr lang="en-US" dirty="0"/>
              <a:t>Report of Findings</a:t>
            </a:r>
          </a:p>
          <a:p>
            <a:pPr lvl="3"/>
            <a:r>
              <a:rPr lang="en-US" dirty="0"/>
              <a:t>Preview of Multimedia </a:t>
            </a:r>
            <a:r>
              <a:rPr lang="en-US" dirty="0" smtClean="0"/>
              <a:t>Presentation for Faculty</a:t>
            </a:r>
          </a:p>
          <a:p>
            <a:pPr lvl="3"/>
            <a:r>
              <a:rPr lang="en-US" dirty="0" smtClean="0"/>
              <a:t>Recommendations</a:t>
            </a:r>
          </a:p>
          <a:p>
            <a:r>
              <a:rPr lang="en-US" dirty="0" smtClean="0"/>
              <a:t>Meeting with First and Second Grade Teachers</a:t>
            </a:r>
          </a:p>
          <a:p>
            <a:pPr lvl="3"/>
            <a:r>
              <a:rPr lang="en-US" dirty="0" smtClean="0"/>
              <a:t>Discussion of Findings and Recommendations</a:t>
            </a:r>
          </a:p>
          <a:p>
            <a:pPr lvl="3"/>
            <a:r>
              <a:rPr lang="en-US" dirty="0" smtClean="0"/>
              <a:t>Make Plans for Implementation</a:t>
            </a:r>
          </a:p>
          <a:p>
            <a:r>
              <a:rPr lang="en-US" dirty="0" smtClean="0"/>
              <a:t>Lower School Faculty Meeting</a:t>
            </a:r>
          </a:p>
          <a:p>
            <a:pPr lvl="3"/>
            <a:r>
              <a:rPr lang="en-US" dirty="0" smtClean="0"/>
              <a:t>Multimedia Presentation</a:t>
            </a:r>
          </a:p>
          <a:p>
            <a:pPr lvl="3"/>
            <a:r>
              <a:rPr lang="en-US" dirty="0" smtClean="0"/>
              <a:t>Summary of Recommendations and Plans for Implementation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2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701040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/>
              <a:t>All signs point to the fact that there is no reason to wait--teaching basic research skills to students in first and second grade is a worthwhile endeavor that will have a positive impact on student achievement.  At Roland Park Country School, we can make this happen!  The first and second grade teachers and the Lower School Librarian can work as a team to integrate inquiry-based skills into the existing curriculum. We can glean and adapt ideas from a variety of sources, including the AASL, other K-5 library teachers, and the plethora of information available regarding I-search and Big6. </a:t>
            </a:r>
            <a:r>
              <a:rPr lang="en-US" sz="2000" dirty="0"/>
              <a:t>R</a:t>
            </a:r>
            <a:r>
              <a:rPr lang="en-US" sz="2000" dirty="0" smtClean="0"/>
              <a:t>esearch </a:t>
            </a:r>
            <a:r>
              <a:rPr lang="en-US" sz="2000" dirty="0"/>
              <a:t>is an active process that can be self-directed and satisfying to young </a:t>
            </a:r>
            <a:r>
              <a:rPr lang="en-US" sz="2000" dirty="0" smtClean="0"/>
              <a:t>students. The time has come </a:t>
            </a:r>
            <a:r>
              <a:rPr lang="en-US" sz="2000" smtClean="0"/>
              <a:t>for RPCS to </a:t>
            </a:r>
            <a:r>
              <a:rPr lang="en-US" sz="2000" dirty="0" smtClean="0"/>
              <a:t>give it a try.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21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 OF PROJECT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1619250" cy="16383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40334"/>
            <a:ext cx="3855508" cy="28916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7024" y="5454133"/>
            <a:ext cx="7176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At RPCS, our goal is to produce </a:t>
            </a:r>
            <a:r>
              <a:rPr lang="en-US" sz="2400" dirty="0"/>
              <a:t>l</a:t>
            </a:r>
            <a:r>
              <a:rPr lang="en-US" sz="2400" dirty="0" smtClean="0"/>
              <a:t>ifelong learners...</a:t>
            </a:r>
          </a:p>
        </p:txBody>
      </p:sp>
    </p:spTree>
    <p:extLst>
      <p:ext uri="{BB962C8B-B14F-4D97-AF65-F5344CB8AC3E}">
        <p14:creationId xmlns:p14="http://schemas.microsoft.com/office/powerpoint/2010/main" val="10165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65532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…and according to the Standards of the American Association of School Librarians: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“Inquiry provides a framework for learning.”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"/>
            <a:ext cx="2857500" cy="1219200"/>
          </a:xfrm>
          <a:prstGeom prst="rect">
            <a:avLst/>
          </a:prstGeom>
        </p:spPr>
      </p:pic>
      <p:pic>
        <p:nvPicPr>
          <p:cNvPr id="4098" name="Picture 2" descr="C:\Users\edwardsb\AppData\Local\Microsoft\Windows\Temporary Internet Files\Content.IE5\0F0JT2TZ\MC90043485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66" y="396870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dwardsb\AppData\Local\Microsoft\Windows\Temporary Internet Files\Content.IE5\N7UD3G47\MM90028285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8703"/>
            <a:ext cx="1257300" cy="17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3800" y="4112009"/>
            <a:ext cx="723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=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5191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900" y="381000"/>
            <a:ext cx="5105400" cy="213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Inquiry-based learning is infused throughout the curriculum for RPCS students in grades 3 through 12, but what about our youngest crowd…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619250" cy="1638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68781"/>
            <a:ext cx="3290455" cy="2467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5" y="3094759"/>
            <a:ext cx="3290455" cy="24678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5867400"/>
            <a:ext cx="4714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…in first and second grades?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000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to Ponder…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239000" cy="3800784"/>
          </a:xfrm>
        </p:spPr>
        <p:txBody>
          <a:bodyPr/>
          <a:lstStyle/>
          <a:p>
            <a:pPr algn="ctr"/>
            <a:r>
              <a:rPr lang="en-US" dirty="0" smtClean="0"/>
              <a:t>Can research skills be taught to students of this age?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Would adding these skills to the curriculum be a worthwhile exercise that would have an impact on student achievement?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2390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IF the answers are yes…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2461167"/>
            <a:ext cx="2590800" cy="19307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74" y="3124200"/>
            <a:ext cx="2813628" cy="2110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419600"/>
            <a:ext cx="2514600" cy="217199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0243"/>
            <a:ext cx="1162050" cy="1175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143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Then the RPCS Lower School Library wants to support the</a:t>
            </a:r>
            <a:r>
              <a:rPr lang="en-US" sz="2400" dirty="0"/>
              <a:t> </a:t>
            </a:r>
            <a:r>
              <a:rPr lang="en-US" sz="2400" dirty="0" smtClean="0"/>
              <a:t>teaching of these skills!</a:t>
            </a:r>
          </a:p>
        </p:txBody>
      </p:sp>
    </p:spTree>
    <p:extLst>
      <p:ext uri="{BB962C8B-B14F-4D97-AF65-F5344CB8AC3E}">
        <p14:creationId xmlns:p14="http://schemas.microsoft.com/office/powerpoint/2010/main" val="35307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0308" y="2667000"/>
            <a:ext cx="5638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As the Lower School Librarian at Roland Park Country School, I currently teach research skills to students in grades 3-5, but I do not address any research skills with younger students, particularly first and second graders.  I have learned that there are other schools in which lessons on basic research skills are taught at an early age.  I need to know if adding these skills to the curriculum would be a worthwhile exercise that would have an impact on the students’ academic achievement.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5970" y="1752600"/>
            <a:ext cx="3187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Proposed by Beverly Edwards</a:t>
            </a:r>
          </a:p>
          <a:p>
            <a:pPr algn="ctr"/>
            <a:r>
              <a:rPr lang="en-US" dirty="0" smtClean="0"/>
              <a:t>Lower School Librarian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239000" cy="3953184"/>
          </a:xfrm>
        </p:spPr>
        <p:txBody>
          <a:bodyPr/>
          <a:lstStyle/>
          <a:p>
            <a:pPr lvl="0"/>
            <a:r>
              <a:rPr lang="en-US" b="1" dirty="0"/>
              <a:t>What research skills do the first and second grade teachers want the librarian to teach?</a:t>
            </a:r>
            <a:endParaRPr lang="en-US" dirty="0"/>
          </a:p>
          <a:p>
            <a:endParaRPr lang="en-US" dirty="0" smtClean="0"/>
          </a:p>
          <a:p>
            <a:pPr lvl="0"/>
            <a:r>
              <a:rPr lang="en-US" b="1" dirty="0"/>
              <a:t>What are librarians in other private schools in Maryland teaching their first and second graders with regard to inquiry-based research?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3083</TotalTime>
  <Words>891</Words>
  <Application>Microsoft Office PowerPoint</Application>
  <PresentationFormat>On-screen Show (4:3)</PresentationFormat>
  <Paragraphs>163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Opulent</vt:lpstr>
      <vt:lpstr>Why Wait?  Teaching Research Skills to Younger Students</vt:lpstr>
      <vt:lpstr>PowerPoint Presentation</vt:lpstr>
      <vt:lpstr>PURPOSE OF PROJECT</vt:lpstr>
      <vt:lpstr>PowerPoint Presentation</vt:lpstr>
      <vt:lpstr>PowerPoint Presentation</vt:lpstr>
      <vt:lpstr>Questions to Ponder…</vt:lpstr>
      <vt:lpstr>IF the answers are yes…  </vt:lpstr>
      <vt:lpstr>Problem statement</vt:lpstr>
      <vt:lpstr>Research questions</vt:lpstr>
      <vt:lpstr>What does the Literature Say?</vt:lpstr>
      <vt:lpstr>PowerPoint Presentation</vt:lpstr>
      <vt:lpstr>PowerPoint Presentation</vt:lpstr>
      <vt:lpstr>AN OVERVIEW  OF WHAT THE LITERATURE SAYS  IN WEB FORMAT…</vt:lpstr>
      <vt:lpstr>PowerPoint Presentation</vt:lpstr>
      <vt:lpstr>The RESEARCH PLAN</vt:lpstr>
      <vt:lpstr>PowerPoint Presentation</vt:lpstr>
      <vt:lpstr>WHO Will Be involved?</vt:lpstr>
      <vt:lpstr>PowerPoint Presentation</vt:lpstr>
      <vt:lpstr>Overseeing the project?</vt:lpstr>
      <vt:lpstr>WHEN?</vt:lpstr>
      <vt:lpstr>The Tools Involved</vt:lpstr>
      <vt:lpstr>PowerPoint Presentation</vt:lpstr>
      <vt:lpstr>PowerPoint Presentation</vt:lpstr>
      <vt:lpstr>PowerPoint Presentation</vt:lpstr>
      <vt:lpstr>DISSEMINATION plan</vt:lpstr>
      <vt:lpstr>conclusion</vt:lpstr>
    </vt:vector>
  </TitlesOfParts>
  <Company>RPCS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Beverly</dc:creator>
  <cp:lastModifiedBy>Edwards, Beverly</cp:lastModifiedBy>
  <cp:revision>67</cp:revision>
  <dcterms:created xsi:type="dcterms:W3CDTF">2011-04-30T12:49:43Z</dcterms:created>
  <dcterms:modified xsi:type="dcterms:W3CDTF">2013-07-19T18:05:45Z</dcterms:modified>
</cp:coreProperties>
</file>